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82" r:id="rId4"/>
    <p:sldId id="283" r:id="rId5"/>
    <p:sldId id="289" r:id="rId6"/>
    <p:sldId id="288" r:id="rId7"/>
    <p:sldId id="284" r:id="rId8"/>
    <p:sldId id="285" r:id="rId9"/>
    <p:sldId id="287" r:id="rId10"/>
    <p:sldId id="286" r:id="rId11"/>
    <p:sldId id="290" r:id="rId12"/>
    <p:sldId id="292" r:id="rId13"/>
    <p:sldId id="291" r:id="rId14"/>
    <p:sldId id="295" r:id="rId15"/>
    <p:sldId id="294" r:id="rId16"/>
    <p:sldId id="29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A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49" autoAdjust="0"/>
    <p:restoredTop sz="94660"/>
  </p:normalViewPr>
  <p:slideViewPr>
    <p:cSldViewPr>
      <p:cViewPr varScale="1">
        <p:scale>
          <a:sx n="78" d="100"/>
          <a:sy n="78" d="100"/>
        </p:scale>
        <p:origin x="-1301" y="163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3C16647-9E98-4ECF-B541-811D11A9919F}" type="datetimeFigureOut">
              <a:rPr lang="tr-TR" smtClean="0"/>
              <a:t>25.04.2019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4146787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C16647-9E98-4ECF-B541-811D11A9919F}" type="datetimeFigureOut">
              <a:rPr lang="tr-TR" smtClean="0"/>
              <a:t>25.04.2019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4011078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C16647-9E98-4ECF-B541-811D11A9919F}" type="datetimeFigureOut">
              <a:rPr lang="tr-TR" smtClean="0"/>
              <a:t>25.04.2019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1485728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C16647-9E98-4ECF-B541-811D11A9919F}" type="datetimeFigureOut">
              <a:rPr lang="tr-TR" smtClean="0"/>
              <a:t>25.04.2019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2136781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3C16647-9E98-4ECF-B541-811D11A9919F}" type="datetimeFigureOut">
              <a:rPr lang="tr-TR" smtClean="0"/>
              <a:t>25.04.2019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637346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3C16647-9E98-4ECF-B541-811D11A9919F}" type="datetimeFigureOut">
              <a:rPr lang="tr-TR" smtClean="0"/>
              <a:t>25.04.2019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204170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3C16647-9E98-4ECF-B541-811D11A9919F}" type="datetimeFigureOut">
              <a:rPr lang="tr-TR" smtClean="0"/>
              <a:t>25.04.2019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1025472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3C16647-9E98-4ECF-B541-811D11A9919F}" type="datetimeFigureOut">
              <a:rPr lang="tr-TR" smtClean="0"/>
              <a:t>25.04.2019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1315048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C16647-9E98-4ECF-B541-811D11A9919F}" type="datetimeFigureOut">
              <a:rPr lang="tr-TR" smtClean="0"/>
              <a:t>25.04.2019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1074993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C16647-9E98-4ECF-B541-811D11A9919F}" type="datetimeFigureOut">
              <a:rPr lang="tr-TR" smtClean="0"/>
              <a:t>25.04.2019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3532216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C16647-9E98-4ECF-B541-811D11A9919F}" type="datetimeFigureOut">
              <a:rPr lang="tr-TR" smtClean="0"/>
              <a:t>25.04.2019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ED1516-7F84-438D-9A03-B5ACD3940A06}" type="slidenum">
              <a:rPr lang="tr-TR" smtClean="0"/>
              <a:t>‹#›</a:t>
            </a:fld>
            <a:endParaRPr lang="tr-TR"/>
          </a:p>
        </p:txBody>
      </p:sp>
    </p:spTree>
    <p:extLst>
      <p:ext uri="{BB962C8B-B14F-4D97-AF65-F5344CB8AC3E}">
        <p14:creationId xmlns:p14="http://schemas.microsoft.com/office/powerpoint/2010/main" val="854027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C16647-9E98-4ECF-B541-811D11A9919F}" type="datetimeFigureOut">
              <a:rPr lang="tr-TR" smtClean="0"/>
              <a:t>25.04.2019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D1516-7F84-438D-9A03-B5ACD3940A06}" type="slidenum">
              <a:rPr lang="tr-TR" smtClean="0"/>
              <a:t>‹#›</a:t>
            </a:fld>
            <a:endParaRPr lang="tr-TR"/>
          </a:p>
        </p:txBody>
      </p:sp>
    </p:spTree>
    <p:extLst>
      <p:ext uri="{BB962C8B-B14F-4D97-AF65-F5344CB8AC3E}">
        <p14:creationId xmlns:p14="http://schemas.microsoft.com/office/powerpoint/2010/main" val="1355410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94894" y="995978"/>
            <a:ext cx="5832647" cy="2800767"/>
          </a:xfrm>
          <a:prstGeom prst="rect">
            <a:avLst/>
          </a:prstGeom>
          <a:noFill/>
        </p:spPr>
        <p:txBody>
          <a:bodyPr wrap="square" lIns="91440" tIns="45720" rIns="91440" bIns="45720">
            <a:spAutoFit/>
          </a:bodyPr>
          <a:lstStyle/>
          <a:p>
            <a:pPr algn="ctr"/>
            <a:r>
              <a:rPr lang="tr-TR" sz="8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DÜZGÜN </a:t>
            </a:r>
            <a:r>
              <a:rPr lang="tr-TR" sz="8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ÇOKGENLER</a:t>
            </a:r>
            <a:endParaRPr lang="tr-TR" sz="8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368351"/>
            <a:ext cx="7023254" cy="6120680"/>
          </a:xfrm>
          <a:prstGeom prst="rect">
            <a:avLst/>
          </a:prstGeom>
        </p:spPr>
      </p:pic>
    </p:spTree>
    <p:extLst>
      <p:ext uri="{BB962C8B-B14F-4D97-AF65-F5344CB8AC3E}">
        <p14:creationId xmlns:p14="http://schemas.microsoft.com/office/powerpoint/2010/main" val="2448238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539552" y="332656"/>
            <a:ext cx="8280920" cy="954107"/>
          </a:xfrm>
          <a:prstGeom prst="rect">
            <a:avLst/>
          </a:prstGeom>
        </p:spPr>
        <p:txBody>
          <a:bodyPr wrap="square">
            <a:spAutoFit/>
          </a:bodyPr>
          <a:lstStyle/>
          <a:p>
            <a:r>
              <a:rPr lang="tr-TR" sz="2800" b="1" dirty="0" smtClean="0"/>
              <a:t>Şekilde </a:t>
            </a:r>
            <a:r>
              <a:rPr lang="tr-TR" sz="2800" b="1" dirty="0"/>
              <a:t>verilen ABCDE düzgün beşgeninin x açısı kaç derecedir?</a:t>
            </a:r>
          </a:p>
        </p:txBody>
      </p:sp>
      <p:pic>
        <p:nvPicPr>
          <p:cNvPr id="5" name="Resim 4"/>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11560" y="1359873"/>
            <a:ext cx="5112568" cy="4517399"/>
          </a:xfrm>
          <a:prstGeom prst="rect">
            <a:avLst/>
          </a:prstGeom>
          <a:noFill/>
          <a:ln>
            <a:noFill/>
          </a:ln>
        </p:spPr>
      </p:pic>
    </p:spTree>
    <p:extLst>
      <p:ext uri="{BB962C8B-B14F-4D97-AF65-F5344CB8AC3E}">
        <p14:creationId xmlns:p14="http://schemas.microsoft.com/office/powerpoint/2010/main" val="3789116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323528" y="260648"/>
            <a:ext cx="8568952" cy="523220"/>
          </a:xfrm>
          <a:prstGeom prst="rect">
            <a:avLst/>
          </a:prstGeom>
        </p:spPr>
        <p:txBody>
          <a:bodyPr wrap="square">
            <a:spAutoFit/>
          </a:bodyPr>
          <a:lstStyle/>
          <a:p>
            <a:r>
              <a:rPr lang="tr-TR" sz="2800" b="1" dirty="0" smtClean="0"/>
              <a:t>ABCDE </a:t>
            </a:r>
            <a:r>
              <a:rPr lang="tr-TR" sz="2800" b="1" dirty="0"/>
              <a:t>düzgün beşgen olduğuna göre x kaç derecedir?</a:t>
            </a:r>
          </a:p>
        </p:txBody>
      </p:sp>
      <p:pic>
        <p:nvPicPr>
          <p:cNvPr id="5" name="Resim 4"/>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83568" y="1219522"/>
            <a:ext cx="5256584" cy="4968552"/>
          </a:xfrm>
          <a:prstGeom prst="rect">
            <a:avLst/>
          </a:prstGeom>
          <a:noFill/>
          <a:ln>
            <a:noFill/>
          </a:ln>
        </p:spPr>
      </p:pic>
    </p:spTree>
    <p:extLst>
      <p:ext uri="{BB962C8B-B14F-4D97-AF65-F5344CB8AC3E}">
        <p14:creationId xmlns:p14="http://schemas.microsoft.com/office/powerpoint/2010/main" val="4138940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323528" y="404664"/>
            <a:ext cx="8640960" cy="954107"/>
          </a:xfrm>
          <a:prstGeom prst="rect">
            <a:avLst/>
          </a:prstGeom>
        </p:spPr>
        <p:txBody>
          <a:bodyPr wrap="square">
            <a:spAutoFit/>
          </a:bodyPr>
          <a:lstStyle/>
          <a:p>
            <a:r>
              <a:rPr lang="tr-TR" sz="2800" b="1" dirty="0" smtClean="0"/>
              <a:t>ABCDE </a:t>
            </a:r>
            <a:r>
              <a:rPr lang="tr-TR" sz="2800" b="1" dirty="0"/>
              <a:t>düzgün beşgen, CDF üçgeni eşkenar </a:t>
            </a:r>
            <a:r>
              <a:rPr lang="tr-TR" sz="2800" b="1" dirty="0" err="1"/>
              <a:t>üçgen,Buna</a:t>
            </a:r>
            <a:r>
              <a:rPr lang="tr-TR" sz="2800" b="1" dirty="0"/>
              <a:t> göre DFG açısı kaç derecedir?</a:t>
            </a:r>
          </a:p>
        </p:txBody>
      </p:sp>
      <p:pic>
        <p:nvPicPr>
          <p:cNvPr id="5" name="Resim 4"/>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11560" y="1484784"/>
            <a:ext cx="5400600" cy="4896544"/>
          </a:xfrm>
          <a:prstGeom prst="rect">
            <a:avLst/>
          </a:prstGeom>
          <a:noFill/>
          <a:ln>
            <a:noFill/>
          </a:ln>
        </p:spPr>
      </p:pic>
    </p:spTree>
    <p:extLst>
      <p:ext uri="{BB962C8B-B14F-4D97-AF65-F5344CB8AC3E}">
        <p14:creationId xmlns:p14="http://schemas.microsoft.com/office/powerpoint/2010/main" val="31488508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2"/>
          <p:cNvSpPr>
            <a:spLocks noChangeArrowheads="1"/>
          </p:cNvSpPr>
          <p:nvPr/>
        </p:nvSpPr>
        <p:spPr bwMode="auto">
          <a:xfrm>
            <a:off x="0" y="0"/>
            <a:ext cx="7452320" cy="1196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pic>
        <p:nvPicPr>
          <p:cNvPr id="6145" name="Resim 57"/>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03257" y="1196752"/>
            <a:ext cx="5020105" cy="475252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9222" y="121322"/>
            <a:ext cx="9144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ABCDE düzgün </a:t>
            </a:r>
            <a:r>
              <a:rPr kumimoji="0" lang="tr-TR" altLang="tr-TR" sz="2800" b="1" i="0" u="none" strike="noStrike" cap="none" normalizeH="0" baseline="0" dirty="0" err="1" smtClean="0">
                <a:ln>
                  <a:noFill/>
                </a:ln>
                <a:solidFill>
                  <a:schemeClr val="tx1"/>
                </a:solidFill>
                <a:effectLst/>
                <a:latin typeface="Arial" pitchFamily="34" charset="0"/>
                <a:cs typeface="Arial" pitchFamily="34" charset="0"/>
              </a:rPr>
              <a:t>beşgen,BCGF</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 karedir. FGK açısı kaç derecedir?</a:t>
            </a:r>
            <a:endParaRPr kumimoji="0" lang="tr-TR" altLang="tr-TR" sz="36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83207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179512" y="260648"/>
            <a:ext cx="8856984" cy="954107"/>
          </a:xfrm>
          <a:prstGeom prst="rect">
            <a:avLst/>
          </a:prstGeom>
        </p:spPr>
        <p:txBody>
          <a:bodyPr wrap="square">
            <a:spAutoFit/>
          </a:bodyPr>
          <a:lstStyle/>
          <a:p>
            <a:r>
              <a:rPr lang="tr-TR" sz="2800" b="1" dirty="0"/>
              <a:t>ABCDE düzgün </a:t>
            </a:r>
            <a:r>
              <a:rPr lang="tr-TR" sz="2800" b="1" dirty="0" err="1"/>
              <a:t>beşgen,|BF</a:t>
            </a:r>
            <a:r>
              <a:rPr lang="tr-TR" sz="2800" b="1" dirty="0"/>
              <a:t>|=|FC| ise AEG açısı kaç derecedir?</a:t>
            </a:r>
          </a:p>
        </p:txBody>
      </p:sp>
      <p:pic>
        <p:nvPicPr>
          <p:cNvPr id="5" name="Resim 4"/>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23528" y="1214754"/>
            <a:ext cx="3816424" cy="5526613"/>
          </a:xfrm>
          <a:prstGeom prst="rect">
            <a:avLst/>
          </a:prstGeom>
          <a:noFill/>
          <a:ln>
            <a:noFill/>
          </a:ln>
        </p:spPr>
      </p:pic>
    </p:spTree>
    <p:extLst>
      <p:ext uri="{BB962C8B-B14F-4D97-AF65-F5344CB8AC3E}">
        <p14:creationId xmlns:p14="http://schemas.microsoft.com/office/powerpoint/2010/main" val="1377778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179512" y="188640"/>
            <a:ext cx="8856984" cy="954107"/>
          </a:xfrm>
          <a:prstGeom prst="rect">
            <a:avLst/>
          </a:prstGeom>
        </p:spPr>
        <p:txBody>
          <a:bodyPr wrap="square">
            <a:spAutoFit/>
          </a:bodyPr>
          <a:lstStyle/>
          <a:p>
            <a:r>
              <a:rPr lang="tr-TR" sz="2800" b="1" dirty="0" smtClean="0"/>
              <a:t>ABCDE </a:t>
            </a:r>
            <a:r>
              <a:rPr lang="tr-TR" sz="2800" b="1" dirty="0"/>
              <a:t>düzgün beşgen, [EK açıortay, [CF] ise ACD açısının açıortayıdır. Buna göre KFC açısı kaç derecedir?</a:t>
            </a:r>
          </a:p>
        </p:txBody>
      </p:sp>
      <p:pic>
        <p:nvPicPr>
          <p:cNvPr id="5" name="Resim 4"/>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51520" y="1412776"/>
            <a:ext cx="5256584" cy="5040560"/>
          </a:xfrm>
          <a:prstGeom prst="rect">
            <a:avLst/>
          </a:prstGeom>
          <a:noFill/>
          <a:ln>
            <a:noFill/>
          </a:ln>
        </p:spPr>
      </p:pic>
    </p:spTree>
    <p:extLst>
      <p:ext uri="{BB962C8B-B14F-4D97-AF65-F5344CB8AC3E}">
        <p14:creationId xmlns:p14="http://schemas.microsoft.com/office/powerpoint/2010/main" val="1357764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pic>
        <p:nvPicPr>
          <p:cNvPr id="4097" name="Resim 60"/>
          <p:cNvPicPr>
            <a:picLocks noChangeAspect="1" noChangeArrowheads="1"/>
          </p:cNvPicPr>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0" y="1219200"/>
            <a:ext cx="5417718" cy="545016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51520" y="287650"/>
            <a:ext cx="864096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Aşağıdaki şekilde ABCD kare, EFGHK düzgün beşgen olduğuna göre, </a:t>
            </a:r>
            <a:r>
              <a:rPr kumimoji="0" lang="tr-TR" altLang="tr-TR" sz="2800" b="1" i="0" u="none" strike="noStrike" cap="none" normalizeH="0" baseline="0" dirty="0" err="1" smtClean="0">
                <a:ln>
                  <a:noFill/>
                </a:ln>
                <a:solidFill>
                  <a:schemeClr val="tx1"/>
                </a:solidFill>
                <a:effectLst/>
                <a:latin typeface="Arial" pitchFamily="34" charset="0"/>
                <a:cs typeface="Arial" pitchFamily="34" charset="0"/>
              </a:rPr>
              <a:t>x+y-z</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 kaçtır?</a:t>
            </a:r>
            <a:endParaRPr kumimoji="0" lang="tr-TR" altLang="tr-TR" sz="36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87443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pic>
        <p:nvPicPr>
          <p:cNvPr id="1028" name="Resim 53"/>
          <p:cNvPicPr>
            <a:picLocks noChangeAspect="1" noChangeArrowheads="1"/>
          </p:cNvPicPr>
          <p:nvPr/>
        </p:nvPicPr>
        <p:blipFill>
          <a:blip r:embed="rId3">
            <a:extLst>
              <a:ext uri="{BEBA8EAE-BF5A-486C-A8C5-ECC9F3942E4B}">
                <a14:imgProps xmlns:a14="http://schemas.microsoft.com/office/drawing/2010/main">
                  <a14:imgLayer r:embed="rId4">
                    <a14:imgEffect>
                      <a14:saturation sat="104000"/>
                    </a14:imgEffect>
                  </a14:imgLayer>
                </a14:imgProps>
              </a:ext>
              <a:ext uri="{28A0092B-C50C-407E-A947-70E740481C1C}">
                <a14:useLocalDpi xmlns:a14="http://schemas.microsoft.com/office/drawing/2010/main" val="0"/>
              </a:ext>
            </a:extLst>
          </a:blip>
          <a:srcRect/>
          <a:stretch>
            <a:fillRect/>
          </a:stretch>
        </p:blipFill>
        <p:spPr bwMode="auto">
          <a:xfrm>
            <a:off x="1009307" y="3140968"/>
            <a:ext cx="2727325" cy="214153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pic>
      <p:pic>
        <p:nvPicPr>
          <p:cNvPr id="1027" name="Resim 5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7659" y="3051339"/>
            <a:ext cx="2422525"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Resim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7475538"/>
            <a:ext cx="2849563" cy="28035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5"/>
          <p:cNvSpPr>
            <a:spLocks noChangeArrowheads="1"/>
          </p:cNvSpPr>
          <p:nvPr/>
        </p:nvSpPr>
        <p:spPr bwMode="auto">
          <a:xfrm>
            <a:off x="-29583" y="-51394"/>
            <a:ext cx="9144000"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DÜZGÜN ÇOKGENLER</a:t>
            </a:r>
          </a:p>
          <a:p>
            <a:pPr marL="273050" marR="0" lvl="0" algn="l" defTabSz="914400" rtl="0" eaLnBrk="0" fontAlgn="base" latinLnBrk="0" hangingPunct="0">
              <a:lnSpc>
                <a:spcPct val="100000"/>
              </a:lnSpc>
              <a:spcBef>
                <a:spcPct val="0"/>
              </a:spcBef>
              <a:spcAft>
                <a:spcPct val="0"/>
              </a:spcAft>
              <a:buClrTx/>
              <a:buSzTx/>
              <a:buFontTx/>
              <a:buNone/>
              <a:tabLst/>
            </a:pPr>
            <a:r>
              <a:rPr lang="tr-TR" altLang="tr-TR" sz="2800" b="1" dirty="0" smtClean="0"/>
              <a:t>	</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Bütün kenarları, iç açıları ve dış açıları </a:t>
            </a:r>
            <a:r>
              <a:rPr kumimoji="0" lang="tr-TR" altLang="tr-TR" sz="2800" b="1" i="0" u="none" strike="noStrike" cap="none" normalizeH="0" baseline="0" dirty="0" err="1" smtClean="0">
                <a:ln>
                  <a:noFill/>
                </a:ln>
                <a:solidFill>
                  <a:schemeClr val="tx1"/>
                </a:solidFill>
                <a:effectLst/>
                <a:latin typeface="Arial" pitchFamily="34" charset="0"/>
                <a:cs typeface="Arial" pitchFamily="34" charset="0"/>
              </a:rPr>
              <a:t>biribirine</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 eş olan çokgenlere düzgün çokgen denir. “n” kenarlı bir düzgün çokgenin;</a:t>
            </a:r>
          </a:p>
          <a:p>
            <a:pPr marL="273050" marR="0" lvl="0" algn="l" defTabSz="914400" rtl="0" eaLnBrk="0" fontAlgn="base" latinLnBrk="0" hangingPunct="0">
              <a:lnSpc>
                <a:spcPct val="100000"/>
              </a:lnSpc>
              <a:spcBef>
                <a:spcPct val="0"/>
              </a:spcBef>
              <a:spcAft>
                <a:spcPct val="0"/>
              </a:spcAft>
              <a:buClrTx/>
              <a:buSzTx/>
              <a:buFontTx/>
              <a:buChar char="•"/>
              <a:tabLst/>
            </a:pP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Bir dış açısının ölçüsü 360/n </a:t>
            </a:r>
            <a:r>
              <a:rPr kumimoji="0" lang="tr-TR" altLang="tr-TR" sz="2800" b="1" i="0" u="none" strike="noStrike" cap="none" normalizeH="0" baseline="0" dirty="0" err="1" smtClean="0">
                <a:ln>
                  <a:noFill/>
                </a:ln>
                <a:solidFill>
                  <a:schemeClr val="tx1"/>
                </a:solidFill>
                <a:effectLst/>
                <a:latin typeface="Arial" pitchFamily="34" charset="0"/>
                <a:cs typeface="Arial" pitchFamily="34" charset="0"/>
              </a:rPr>
              <a:t>dir</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a:t>
            </a:r>
          </a:p>
          <a:p>
            <a:pPr marL="273050" marR="0" lvl="0" algn="l" defTabSz="914400" rtl="0" eaLnBrk="0" fontAlgn="base" latinLnBrk="0" hangingPunct="0">
              <a:lnSpc>
                <a:spcPct val="100000"/>
              </a:lnSpc>
              <a:spcBef>
                <a:spcPct val="0"/>
              </a:spcBef>
              <a:spcAft>
                <a:spcPct val="0"/>
              </a:spcAft>
              <a:buClrTx/>
              <a:buSzTx/>
              <a:buFontTx/>
              <a:buChar char="•"/>
              <a:tabLst/>
            </a:pP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Bir iç açısının ölçüsü 180-(360/n) veya [(n-2).180]/n </a:t>
            </a:r>
            <a:r>
              <a:rPr kumimoji="0" lang="tr-TR" altLang="tr-TR" sz="2800" b="1" i="0" u="none" strike="noStrike" cap="none" normalizeH="0" baseline="0" dirty="0" err="1" smtClean="0">
                <a:ln>
                  <a:noFill/>
                </a:ln>
                <a:solidFill>
                  <a:schemeClr val="tx1"/>
                </a:solidFill>
                <a:effectLst/>
                <a:latin typeface="Arial" pitchFamily="34" charset="0"/>
                <a:cs typeface="Arial" pitchFamily="34" charset="0"/>
              </a:rPr>
              <a:t>dir</a:t>
            </a:r>
            <a:r>
              <a:rPr kumimoji="0" lang="tr-TR" altLang="tr-TR" sz="2800" b="1" i="0" u="none" strike="noStrike" cap="none" normalizeH="0" baseline="0" dirty="0" smtClean="0">
                <a:ln>
                  <a:noFill/>
                </a:ln>
                <a:solidFill>
                  <a:schemeClr val="tx1"/>
                </a:solidFill>
                <a:effectLst/>
                <a:latin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6"/>
          <p:cNvSpPr>
            <a:spLocks noChangeArrowheads="1"/>
          </p:cNvSpPr>
          <p:nvPr/>
        </p:nvSpPr>
        <p:spPr bwMode="auto">
          <a:xfrm>
            <a:off x="0" y="5261139"/>
            <a:ext cx="851374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Eşkenar Üçgen (düzgün üçgen)      Kare (düzgün dörtgen)</a:t>
            </a:r>
            <a:endParaRPr kumimoji="0" lang="tr-TR" altLang="tr-T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57118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pic>
        <p:nvPicPr>
          <p:cNvPr id="1025" name="Resim 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1948" y="188640"/>
            <a:ext cx="3944468" cy="388074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pic>
        <p:nvPicPr>
          <p:cNvPr id="10" name="Resim 5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904" y="188640"/>
            <a:ext cx="3968520" cy="388074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434856" y="4069381"/>
            <a:ext cx="7497333" cy="523220"/>
          </a:xfrm>
          <a:prstGeom prst="rect">
            <a:avLst/>
          </a:prstGeom>
        </p:spPr>
        <p:txBody>
          <a:bodyPr wrap="square">
            <a:spAutoFit/>
          </a:bodyPr>
          <a:lstStyle/>
          <a:p>
            <a:r>
              <a:rPr lang="tr-TR" sz="2800" b="1" dirty="0"/>
              <a:t>  </a:t>
            </a:r>
            <a:r>
              <a:rPr lang="tr-TR" sz="2800" b="1" dirty="0" smtClean="0"/>
              <a:t>     Düzgün Beşgen</a:t>
            </a:r>
            <a:r>
              <a:rPr lang="tr-TR" sz="2800" b="1" dirty="0"/>
              <a:t>		</a:t>
            </a:r>
            <a:r>
              <a:rPr lang="tr-TR" sz="2800" b="1" dirty="0" smtClean="0"/>
              <a:t>Düzgün </a:t>
            </a:r>
            <a:r>
              <a:rPr lang="tr-TR" sz="2800" b="1" dirty="0"/>
              <a:t>Altıgen</a:t>
            </a:r>
          </a:p>
        </p:txBody>
      </p:sp>
      <p:sp>
        <p:nvSpPr>
          <p:cNvPr id="7" name="Dikdörtgen 6"/>
          <p:cNvSpPr/>
          <p:nvPr/>
        </p:nvSpPr>
        <p:spPr>
          <a:xfrm>
            <a:off x="114164" y="4509120"/>
            <a:ext cx="8922332" cy="2246769"/>
          </a:xfrm>
          <a:prstGeom prst="rect">
            <a:avLst/>
          </a:prstGeom>
        </p:spPr>
        <p:txBody>
          <a:bodyPr wrap="square">
            <a:spAutoFit/>
          </a:bodyPr>
          <a:lstStyle/>
          <a:p>
            <a:r>
              <a:rPr lang="tr-TR" sz="2800" b="1" dirty="0" smtClean="0"/>
              <a:t>	Düzgün </a:t>
            </a:r>
            <a:r>
              <a:rPr lang="tr-TR" sz="2800" b="1" dirty="0"/>
              <a:t>çokgenler kenar sayılarının sonuna getirilen “–gen” eki ile isimlendirilir. </a:t>
            </a:r>
            <a:r>
              <a:rPr lang="tr-TR" sz="2800" b="1" dirty="0" smtClean="0"/>
              <a:t>Örneğin </a:t>
            </a:r>
            <a:r>
              <a:rPr lang="tr-TR" sz="2800" b="1" dirty="0"/>
              <a:t>üçgen, </a:t>
            </a:r>
            <a:r>
              <a:rPr lang="tr-TR" sz="2800" b="1" dirty="0" smtClean="0"/>
              <a:t>dörtgen</a:t>
            </a:r>
            <a:r>
              <a:rPr lang="tr-TR" sz="2800" b="1" dirty="0"/>
              <a:t>, beşgen, altıgen, yedigen gibi. Düzgün çokgenlerde açı sorularında en çok karşımıza çıkan üçgendir. Bu üçgen ise ikizkenar üçgendir.</a:t>
            </a:r>
          </a:p>
        </p:txBody>
      </p:sp>
    </p:spTree>
    <p:extLst>
      <p:ext uri="{BB962C8B-B14F-4D97-AF65-F5344CB8AC3E}">
        <p14:creationId xmlns:p14="http://schemas.microsoft.com/office/powerpoint/2010/main" val="1323624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539552" y="404664"/>
            <a:ext cx="8208912" cy="954107"/>
          </a:xfrm>
          <a:prstGeom prst="rect">
            <a:avLst/>
          </a:prstGeom>
        </p:spPr>
        <p:txBody>
          <a:bodyPr wrap="square">
            <a:spAutoFit/>
          </a:bodyPr>
          <a:lstStyle/>
          <a:p>
            <a:r>
              <a:rPr lang="tr-TR" sz="2800" b="1" dirty="0"/>
              <a:t>10 kenarlı bir düzgün çokgenin bir dış açısının ölçüsü kaç derecedir?</a:t>
            </a:r>
          </a:p>
        </p:txBody>
      </p:sp>
    </p:spTree>
    <p:extLst>
      <p:ext uri="{BB962C8B-B14F-4D97-AF65-F5344CB8AC3E}">
        <p14:creationId xmlns:p14="http://schemas.microsoft.com/office/powerpoint/2010/main" val="988628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Dikdörtgen 4"/>
          <p:cNvSpPr/>
          <p:nvPr/>
        </p:nvSpPr>
        <p:spPr>
          <a:xfrm>
            <a:off x="323528" y="548680"/>
            <a:ext cx="8496944" cy="954107"/>
          </a:xfrm>
          <a:prstGeom prst="rect">
            <a:avLst/>
          </a:prstGeom>
        </p:spPr>
        <p:txBody>
          <a:bodyPr wrap="square">
            <a:spAutoFit/>
          </a:bodyPr>
          <a:lstStyle/>
          <a:p>
            <a:r>
              <a:rPr lang="tr-TR" sz="2800" b="1" dirty="0" smtClean="0"/>
              <a:t>12 </a:t>
            </a:r>
            <a:r>
              <a:rPr lang="tr-TR" sz="2800" b="1" dirty="0"/>
              <a:t>kenarlı bir düzgün çokgenin bir iç açısının ölçüsü kaç derecedir?</a:t>
            </a:r>
          </a:p>
        </p:txBody>
      </p:sp>
    </p:spTree>
    <p:extLst>
      <p:ext uri="{BB962C8B-B14F-4D97-AF65-F5344CB8AC3E}">
        <p14:creationId xmlns:p14="http://schemas.microsoft.com/office/powerpoint/2010/main" val="1859301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539552" y="404664"/>
            <a:ext cx="8136904" cy="941796"/>
          </a:xfrm>
          <a:prstGeom prst="rect">
            <a:avLst/>
          </a:prstGeom>
        </p:spPr>
        <p:txBody>
          <a:bodyPr wrap="square">
            <a:spAutoFit/>
          </a:bodyPr>
          <a:lstStyle/>
          <a:p>
            <a:pPr lvl="0">
              <a:lnSpc>
                <a:spcPct val="115000"/>
              </a:lnSpc>
              <a:spcAft>
                <a:spcPts val="0"/>
              </a:spcAft>
              <a:buSzPts val="1400"/>
            </a:pPr>
            <a:r>
              <a:rPr lang="tr-TR" sz="2400" b="1" dirty="0">
                <a:ea typeface="Calibri"/>
                <a:cs typeface="Times New Roman"/>
              </a:rPr>
              <a:t>Bir dış açısının ölçüsü 72 derece olan bir düzgün çokgen kaç kenarlıdır?</a:t>
            </a:r>
            <a:endParaRPr lang="tr-TR" b="1" dirty="0">
              <a:ea typeface="Calibri"/>
              <a:cs typeface="Times New Roman"/>
            </a:endParaRPr>
          </a:p>
        </p:txBody>
      </p:sp>
    </p:spTree>
    <p:extLst>
      <p:ext uri="{BB962C8B-B14F-4D97-AF65-F5344CB8AC3E}">
        <p14:creationId xmlns:p14="http://schemas.microsoft.com/office/powerpoint/2010/main" val="2464110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395536" y="453436"/>
            <a:ext cx="8352928" cy="954107"/>
          </a:xfrm>
          <a:prstGeom prst="rect">
            <a:avLst/>
          </a:prstGeom>
        </p:spPr>
        <p:txBody>
          <a:bodyPr wrap="square">
            <a:spAutoFit/>
          </a:bodyPr>
          <a:lstStyle/>
          <a:p>
            <a:r>
              <a:rPr lang="tr-TR" sz="2800" b="1" dirty="0" smtClean="0"/>
              <a:t>Bir </a:t>
            </a:r>
            <a:r>
              <a:rPr lang="tr-TR" sz="2800" b="1" dirty="0"/>
              <a:t>iç açısının ölçüsü 120 derece olan bir düzgün çokgen kaç kenarlıdır?</a:t>
            </a:r>
          </a:p>
        </p:txBody>
      </p:sp>
    </p:spTree>
    <p:extLst>
      <p:ext uri="{BB962C8B-B14F-4D97-AF65-F5344CB8AC3E}">
        <p14:creationId xmlns:p14="http://schemas.microsoft.com/office/powerpoint/2010/main" val="4119579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288032" y="476672"/>
            <a:ext cx="8676456" cy="954107"/>
          </a:xfrm>
          <a:prstGeom prst="rect">
            <a:avLst/>
          </a:prstGeom>
        </p:spPr>
        <p:txBody>
          <a:bodyPr wrap="square">
            <a:spAutoFit/>
          </a:bodyPr>
          <a:lstStyle/>
          <a:p>
            <a:r>
              <a:rPr lang="tr-TR" sz="2800" b="1" dirty="0" smtClean="0"/>
              <a:t>Bir </a:t>
            </a:r>
            <a:r>
              <a:rPr lang="tr-TR" sz="2800" b="1" dirty="0"/>
              <a:t>dış açısı 45derece olan düzgün çokgenin kaç köşegeni vardır?</a:t>
            </a:r>
          </a:p>
        </p:txBody>
      </p:sp>
    </p:spTree>
    <p:extLst>
      <p:ext uri="{BB962C8B-B14F-4D97-AF65-F5344CB8AC3E}">
        <p14:creationId xmlns:p14="http://schemas.microsoft.com/office/powerpoint/2010/main" val="16398851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8184" y="6165304"/>
            <a:ext cx="2886233" cy="692696"/>
          </a:xfrm>
          <a:prstGeom prst="rect">
            <a:avLst/>
          </a:prstGeom>
        </p:spPr>
      </p:pic>
      <p:sp>
        <p:nvSpPr>
          <p:cNvPr id="4" name="Rectangle 7"/>
          <p:cNvSpPr>
            <a:spLocks noChangeArrowheads="1"/>
          </p:cNvSpPr>
          <p:nvPr/>
        </p:nvSpPr>
        <p:spPr bwMode="auto">
          <a:xfrm>
            <a:off x="0" y="10279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Düzgün Beşgen				Düzgün Altıgen</a:t>
            </a:r>
            <a:endParaRPr kumimoji="0" lang="tr-TR" altLang="tr-TR" sz="6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Düzgün çokgenler kenar sayılarının sonuna getirilen “–gen” eki ile isimlendirilir. Örnegin üçgen, dörgen, beşgen, altıgen, yedigen gibi. Düzgün çokgenlerde açı sorularında en çok karşımıza çıkan üçgendir. Bu üçgen ise ikizkenar üçgendir.</a:t>
            </a:r>
            <a:endParaRPr kumimoji="0" lang="tr-TR" alt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Dikdörtgen 1"/>
          <p:cNvSpPr/>
          <p:nvPr/>
        </p:nvSpPr>
        <p:spPr>
          <a:xfrm>
            <a:off x="480570" y="332656"/>
            <a:ext cx="8280920" cy="1384995"/>
          </a:xfrm>
          <a:prstGeom prst="rect">
            <a:avLst/>
          </a:prstGeom>
        </p:spPr>
        <p:txBody>
          <a:bodyPr wrap="square">
            <a:spAutoFit/>
          </a:bodyPr>
          <a:lstStyle/>
          <a:p>
            <a:r>
              <a:rPr lang="tr-TR" sz="2800" b="1" dirty="0" smtClean="0"/>
              <a:t>Bir </a:t>
            </a:r>
            <a:r>
              <a:rPr lang="tr-TR" sz="2800" b="1" dirty="0"/>
              <a:t>iç açısının ölçüsü 150 derece olan bir düzgün çokgenin bir köşesinden çizilen köşegenler çokgeni kaç üçgene ayırır?</a:t>
            </a:r>
          </a:p>
        </p:txBody>
      </p:sp>
    </p:spTree>
    <p:extLst>
      <p:ext uri="{BB962C8B-B14F-4D97-AF65-F5344CB8AC3E}">
        <p14:creationId xmlns:p14="http://schemas.microsoft.com/office/powerpoint/2010/main" val="104546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237</Words>
  <Application>Microsoft Office PowerPoint</Application>
  <PresentationFormat>Ekran Gösterisi (4:3)</PresentationFormat>
  <Paragraphs>51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Bülent Cemal Altunkılıç</dc:creator>
  <cp:lastModifiedBy>Bülent Cemal Altunkılıç</cp:lastModifiedBy>
  <cp:revision>22</cp:revision>
  <dcterms:created xsi:type="dcterms:W3CDTF">2019-04-24T10:25:26Z</dcterms:created>
  <dcterms:modified xsi:type="dcterms:W3CDTF">2019-04-25T21:00:35Z</dcterms:modified>
</cp:coreProperties>
</file>