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20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5264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12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08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62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43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0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36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73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64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641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1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EC71B-A706-4B5B-86EF-C6A34646341C}" type="datetimeFigureOut">
              <a:rPr lang="tr-TR" smtClean="0"/>
              <a:t>25.10.2021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09114-A653-4595-9B36-97C44E9AD5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15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846640" cy="2475706"/>
          </a:xfrm>
        </p:spPr>
        <p:txBody>
          <a:bodyPr>
            <a:noAutofit/>
          </a:bodyPr>
          <a:lstStyle/>
          <a:p>
            <a:r>
              <a:rPr lang="tr-TR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lgerian" panose="04020705040A02060702" pitchFamily="82" charset="0"/>
              </a:rPr>
              <a:t>ASAL SAYILAR VE ARALARINDA ASAL SAYILAR</a:t>
            </a:r>
            <a:endParaRPr lang="tr-TR" sz="6600" b="1" dirty="0">
              <a:solidFill>
                <a:schemeClr val="tx1">
                  <a:lumMod val="95000"/>
                  <a:lumOff val="5000"/>
                </a:schemeClr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40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7</a:t>
            </a:r>
            <a:r>
              <a:rPr lang="tr-TR" dirty="0" smtClean="0"/>
              <a:t>) 240 sayısının tamsayı bölenlerinin toplamı kaçtır?</a:t>
            </a:r>
          </a:p>
          <a:p>
            <a:pPr marL="0" indent="0">
              <a:buNone/>
            </a:pPr>
            <a:r>
              <a:rPr lang="tr-TR" dirty="0" smtClean="0"/>
              <a:t>	 A)-100		B)-64		</a:t>
            </a:r>
            <a:r>
              <a:rPr lang="tr-TR" dirty="0" smtClean="0">
                <a:solidFill>
                  <a:srgbClr val="FF0000"/>
                </a:solidFill>
              </a:rPr>
              <a:t>C)0</a:t>
            </a:r>
            <a:r>
              <a:rPr lang="tr-TR" dirty="0" smtClean="0"/>
              <a:t>					D)80		E)120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01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8) A=2</a:t>
            </a:r>
            <a:r>
              <a:rPr lang="tr-TR" baseline="30000" dirty="0" smtClean="0"/>
              <a:t>a+1</a:t>
            </a:r>
            <a:r>
              <a:rPr lang="tr-TR" dirty="0" smtClean="0"/>
              <a:t>.3.5 sayısının pozitif bölen sayısı 20 olduğuna göre, a kaçtır?</a:t>
            </a:r>
          </a:p>
          <a:p>
            <a:pPr marL="0" indent="0">
              <a:buNone/>
            </a:pPr>
            <a:r>
              <a:rPr lang="tr-TR" dirty="0" smtClean="0"/>
              <a:t>	 A)1		B)2		</a:t>
            </a:r>
            <a:r>
              <a:rPr lang="tr-TR" dirty="0" smtClean="0">
                <a:solidFill>
                  <a:srgbClr val="FF0000"/>
                </a:solidFill>
              </a:rPr>
              <a:t>C)3</a:t>
            </a:r>
            <a:r>
              <a:rPr lang="tr-TR" dirty="0" smtClean="0"/>
              <a:t>					D)4		E)5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91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9) 240 sayısının asal olmayan pozitif bölenlerinin sayısı kaçtır?</a:t>
            </a:r>
          </a:p>
          <a:p>
            <a:pPr marL="0" indent="0">
              <a:buNone/>
            </a:pPr>
            <a:r>
              <a:rPr lang="tr-TR" dirty="0" smtClean="0"/>
              <a:t>	 A)10		B)12		C)14					</a:t>
            </a:r>
            <a:r>
              <a:rPr lang="tr-TR" dirty="0" smtClean="0">
                <a:solidFill>
                  <a:srgbClr val="FF0000"/>
                </a:solidFill>
              </a:rPr>
              <a:t>D)17</a:t>
            </a:r>
            <a:r>
              <a:rPr lang="tr-TR" dirty="0" smtClean="0"/>
              <a:t>		E)20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59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10) 144 sayısının asal olmayan pozitif bölenlerinin toplamı kaçtır?</a:t>
            </a:r>
          </a:p>
          <a:p>
            <a:pPr marL="0" indent="0">
              <a:buNone/>
            </a:pPr>
            <a:r>
              <a:rPr lang="tr-TR" dirty="0" smtClean="0"/>
              <a:t>	 </a:t>
            </a:r>
            <a:r>
              <a:rPr lang="tr-TR" dirty="0" smtClean="0">
                <a:solidFill>
                  <a:srgbClr val="FF0000"/>
                </a:solidFill>
              </a:rPr>
              <a:t>A)-5</a:t>
            </a:r>
            <a:r>
              <a:rPr lang="tr-TR" dirty="0" smtClean="0"/>
              <a:t>		B)-3		C)5					D)12		E)15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7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11) 40.a</a:t>
            </a:r>
            <a:r>
              <a:rPr lang="tr-TR" baseline="30000" dirty="0" smtClean="0"/>
              <a:t>2</a:t>
            </a:r>
            <a:r>
              <a:rPr lang="tr-TR" dirty="0" smtClean="0"/>
              <a:t>=b</a:t>
            </a:r>
            <a:r>
              <a:rPr lang="tr-TR" baseline="30000" dirty="0" smtClean="0"/>
              <a:t>3</a:t>
            </a:r>
            <a:r>
              <a:rPr lang="tr-TR" dirty="0" smtClean="0"/>
              <a:t> eşitliğini sağlayan pozitif en küçük a ve b sayılarının toplamı kaçtır?</a:t>
            </a:r>
          </a:p>
          <a:p>
            <a:pPr marL="0" indent="0">
              <a:buNone/>
            </a:pPr>
            <a:r>
              <a:rPr lang="tr-TR" dirty="0" smtClean="0"/>
              <a:t>	 A)10		B)13		C)14					</a:t>
            </a:r>
            <a:r>
              <a:rPr lang="tr-TR" dirty="0" smtClean="0">
                <a:solidFill>
                  <a:srgbClr val="FF0000"/>
                </a:solidFill>
              </a:rPr>
              <a:t>D)15</a:t>
            </a:r>
            <a:r>
              <a:rPr lang="tr-TR" dirty="0" smtClean="0"/>
              <a:t>		E)20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042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12) İki basamaklı, rakamları farklı en büyük asal sayının üç katı kaçtır?</a:t>
            </a:r>
          </a:p>
          <a:p>
            <a:pPr marL="0" indent="0">
              <a:buNone/>
            </a:pPr>
            <a:r>
              <a:rPr lang="tr-TR" dirty="0" smtClean="0"/>
              <a:t>	 A)297		B)294		C)291</a:t>
            </a:r>
            <a:r>
              <a:rPr lang="tr-TR" dirty="0"/>
              <a:t> </a:t>
            </a:r>
            <a:r>
              <a:rPr lang="tr-TR" dirty="0" smtClean="0"/>
              <a:t> 		</a:t>
            </a:r>
            <a:r>
              <a:rPr lang="tr-TR" dirty="0" smtClean="0">
                <a:solidFill>
                  <a:srgbClr val="FF0000"/>
                </a:solidFill>
              </a:rPr>
              <a:t>D)288</a:t>
            </a:r>
            <a:r>
              <a:rPr lang="tr-TR" dirty="0" smtClean="0"/>
              <a:t>		E)285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75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67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ASAL SAYILAR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Sadece kendisine ve 1’e bölünebilen, 1’den büyük başka pozitif tamsayı böleni olmayan doğal sayılara </a:t>
            </a:r>
            <a:r>
              <a:rPr lang="tr-TR" b="1" dirty="0" smtClean="0">
                <a:solidFill>
                  <a:srgbClr val="FF0000"/>
                </a:solidFill>
              </a:rPr>
              <a:t>asal sayılar</a:t>
            </a:r>
            <a:r>
              <a:rPr lang="tr-TR" dirty="0" smtClean="0"/>
              <a:t> denir. </a:t>
            </a:r>
          </a:p>
          <a:p>
            <a:pPr lvl="1"/>
            <a:r>
              <a:rPr lang="tr-TR" dirty="0" smtClean="0"/>
              <a:t>2,3,5,7,11,13,17,19,23,….gibi sayılar asal sayılara örnektir.</a:t>
            </a:r>
          </a:p>
          <a:p>
            <a:pPr lvl="1"/>
            <a:r>
              <a:rPr lang="tr-TR" dirty="0" smtClean="0"/>
              <a:t>En küçük asal sayı 2’dir. 2’den başka çift asal sayı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6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ARALARINDA ASAL SAYILAR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96752"/>
            <a:ext cx="8712968" cy="5184576"/>
          </a:xfrm>
        </p:spPr>
        <p:txBody>
          <a:bodyPr>
            <a:normAutofit/>
          </a:bodyPr>
          <a:lstStyle/>
          <a:p>
            <a:r>
              <a:rPr lang="tr-TR" dirty="0" smtClean="0"/>
              <a:t>Ortak pozitif böleni sadece 1 olan doğal sayılara aralarında </a:t>
            </a:r>
            <a:r>
              <a:rPr lang="tr-TR" b="1" dirty="0" smtClean="0">
                <a:solidFill>
                  <a:srgbClr val="FF0000"/>
                </a:solidFill>
              </a:rPr>
              <a:t>asal sayılar</a:t>
            </a:r>
            <a:r>
              <a:rPr lang="tr-TR" dirty="0" smtClean="0"/>
              <a:t> denir. </a:t>
            </a:r>
          </a:p>
          <a:p>
            <a:pPr lvl="1"/>
            <a:r>
              <a:rPr lang="tr-TR" dirty="0" smtClean="0"/>
              <a:t>4 ile 7, 1 ile 8, 6 ile 11 aralarında asal sayılara örnektir.</a:t>
            </a:r>
          </a:p>
          <a:p>
            <a:r>
              <a:rPr lang="tr-TR" smtClean="0"/>
              <a:t>X=a</a:t>
            </a:r>
            <a:r>
              <a:rPr lang="tr-TR" baseline="30000" smtClean="0"/>
              <a:t>m</a:t>
            </a:r>
            <a:r>
              <a:rPr lang="tr-TR" smtClean="0"/>
              <a:t>.b</a:t>
            </a:r>
            <a:r>
              <a:rPr lang="tr-TR" baseline="30000" smtClean="0"/>
              <a:t>n</a:t>
            </a:r>
            <a:r>
              <a:rPr lang="tr-TR" smtClean="0"/>
              <a:t> </a:t>
            </a:r>
            <a:r>
              <a:rPr lang="tr-TR" dirty="0" smtClean="0"/>
              <a:t>olmak üzere;</a:t>
            </a:r>
          </a:p>
          <a:p>
            <a:pPr lvl="1"/>
            <a:r>
              <a:rPr lang="tr-TR" dirty="0" smtClean="0"/>
              <a:t>X sayısının pozitif tamsayı bölenlerinin sayısı (m+1).(n+1)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  <a:endParaRPr lang="tr-TR" dirty="0"/>
          </a:p>
          <a:p>
            <a:pPr lvl="1"/>
            <a:r>
              <a:rPr lang="tr-TR" dirty="0"/>
              <a:t>X sayısının pozitif tamsayı </a:t>
            </a:r>
            <a:r>
              <a:rPr lang="tr-TR" dirty="0" smtClean="0"/>
              <a:t>bölenlerinin toplamı (a</a:t>
            </a:r>
            <a:r>
              <a:rPr lang="tr-TR" baseline="30000" dirty="0" smtClean="0"/>
              <a:t>0</a:t>
            </a:r>
            <a:r>
              <a:rPr lang="tr-TR" dirty="0" smtClean="0"/>
              <a:t>+a</a:t>
            </a:r>
            <a:r>
              <a:rPr lang="tr-TR" baseline="30000" dirty="0" smtClean="0"/>
              <a:t>1</a:t>
            </a:r>
            <a:r>
              <a:rPr lang="tr-TR" dirty="0" smtClean="0"/>
              <a:t>+a</a:t>
            </a:r>
            <a:r>
              <a:rPr lang="tr-TR" baseline="30000" dirty="0" smtClean="0"/>
              <a:t>2</a:t>
            </a:r>
            <a:r>
              <a:rPr lang="tr-TR" dirty="0" smtClean="0"/>
              <a:t>+…+a</a:t>
            </a:r>
            <a:r>
              <a:rPr lang="tr-TR" baseline="30000" dirty="0"/>
              <a:t>m</a:t>
            </a:r>
            <a:r>
              <a:rPr lang="tr-TR" dirty="0" smtClean="0"/>
              <a:t>).(b</a:t>
            </a:r>
            <a:r>
              <a:rPr lang="tr-TR" baseline="30000" dirty="0" smtClean="0"/>
              <a:t>0</a:t>
            </a:r>
            <a:r>
              <a:rPr lang="tr-TR" dirty="0" smtClean="0"/>
              <a:t>+b</a:t>
            </a:r>
            <a:r>
              <a:rPr lang="tr-TR" baseline="30000" dirty="0" smtClean="0"/>
              <a:t>1</a:t>
            </a:r>
            <a:r>
              <a:rPr lang="tr-TR" dirty="0" smtClean="0"/>
              <a:t>+b</a:t>
            </a:r>
            <a:r>
              <a:rPr lang="tr-TR" baseline="30000" dirty="0" smtClean="0"/>
              <a:t>2</a:t>
            </a:r>
            <a:r>
              <a:rPr lang="tr-TR" dirty="0" smtClean="0"/>
              <a:t>+…+</a:t>
            </a:r>
            <a:r>
              <a:rPr lang="tr-TR" dirty="0" err="1" smtClean="0"/>
              <a:t>b</a:t>
            </a:r>
            <a:r>
              <a:rPr lang="tr-TR" baseline="30000" dirty="0" err="1" smtClean="0"/>
              <a:t>n</a:t>
            </a:r>
            <a:r>
              <a:rPr lang="tr-TR" dirty="0" smtClean="0"/>
              <a:t>)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X sayısının pozitif tamsayı </a:t>
            </a:r>
            <a:r>
              <a:rPr lang="tr-TR" dirty="0" smtClean="0"/>
              <a:t>bölenlerinin çarpımı</a:t>
            </a:r>
          </a:p>
          <a:p>
            <a:pPr marL="914400" lvl="2" indent="0">
              <a:buNone/>
            </a:pPr>
            <a:r>
              <a:rPr lang="tr-TR" sz="2800" dirty="0" smtClean="0"/>
              <a:t>Kuralı ile bulunur.</a:t>
            </a: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72687"/>
              </p:ext>
            </p:extLst>
          </p:nvPr>
        </p:nvGraphicFramePr>
        <p:xfrm>
          <a:off x="7596336" y="5013176"/>
          <a:ext cx="1352498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609480" imgH="291960" progId="Equation.DSMT4">
                  <p:embed/>
                </p:oleObj>
              </mc:Choice>
              <mc:Fallback>
                <p:oleObj name="Equation" r:id="rId3" imgW="6094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96336" y="5013176"/>
                        <a:ext cx="1352498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36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tr-TR" dirty="0" smtClean="0"/>
              <a:t>90 sayısının asal bölenlerinin sayısı kaçtır?</a:t>
            </a:r>
          </a:p>
          <a:p>
            <a:pPr marL="0" indent="0">
              <a:buNone/>
            </a:pPr>
            <a:r>
              <a:rPr lang="tr-TR" dirty="0" smtClean="0"/>
              <a:t>A)18		B)12		C)6		</a:t>
            </a:r>
            <a:r>
              <a:rPr lang="tr-TR" dirty="0" smtClean="0">
                <a:solidFill>
                  <a:srgbClr val="FF0000"/>
                </a:solidFill>
              </a:rPr>
              <a:t>D)3</a:t>
            </a:r>
            <a:r>
              <a:rPr lang="tr-TR" dirty="0" smtClean="0"/>
              <a:t>		E)2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45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2)X=8</a:t>
            </a:r>
            <a:r>
              <a:rPr lang="tr-TR" baseline="30000" dirty="0" smtClean="0"/>
              <a:t>3</a:t>
            </a:r>
            <a:r>
              <a:rPr lang="tr-TR" dirty="0" smtClean="0"/>
              <a:t>.20</a:t>
            </a:r>
            <a:r>
              <a:rPr lang="tr-TR" baseline="30000" dirty="0" smtClean="0"/>
              <a:t>2</a:t>
            </a:r>
            <a:r>
              <a:rPr lang="tr-TR" dirty="0" smtClean="0"/>
              <a:t>.21</a:t>
            </a:r>
            <a:r>
              <a:rPr lang="tr-TR" baseline="30000" dirty="0" smtClean="0"/>
              <a:t>3</a:t>
            </a:r>
            <a:r>
              <a:rPr lang="tr-TR" dirty="0" smtClean="0"/>
              <a:t> olduğuna göre, </a:t>
            </a:r>
            <a:r>
              <a:rPr lang="tr-TR" dirty="0" err="1" smtClean="0"/>
              <a:t>X’in</a:t>
            </a:r>
            <a:r>
              <a:rPr lang="tr-TR" dirty="0" smtClean="0"/>
              <a:t> asal çarpanları aşağıdakilerden hangisidir?</a:t>
            </a:r>
          </a:p>
          <a:p>
            <a:pPr marL="0" indent="0">
              <a:buNone/>
            </a:pPr>
            <a:r>
              <a:rPr lang="tr-TR" dirty="0" smtClean="0"/>
              <a:t> A)2,3,5		B)2,3,7		C)3,5,7		D)2,5,7		</a:t>
            </a:r>
            <a:r>
              <a:rPr lang="tr-TR" dirty="0" smtClean="0">
                <a:solidFill>
                  <a:srgbClr val="FF0000"/>
                </a:solidFill>
              </a:rPr>
              <a:t>E)2,3,5,7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0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3) 28</a:t>
            </a:r>
            <a:r>
              <a:rPr lang="tr-TR" baseline="30000" dirty="0" smtClean="0"/>
              <a:t>2</a:t>
            </a:r>
            <a:r>
              <a:rPr lang="tr-TR" dirty="0" smtClean="0"/>
              <a:t>-21</a:t>
            </a:r>
            <a:r>
              <a:rPr lang="tr-TR" baseline="30000" dirty="0" smtClean="0"/>
              <a:t>2</a:t>
            </a:r>
            <a:r>
              <a:rPr lang="tr-TR" dirty="0" smtClean="0"/>
              <a:t>+14</a:t>
            </a:r>
            <a:r>
              <a:rPr lang="tr-TR" baseline="30000" dirty="0" smtClean="0"/>
              <a:t>2</a:t>
            </a:r>
            <a:r>
              <a:rPr lang="tr-TR" dirty="0" smtClean="0"/>
              <a:t> işleminin asal çarpanları aşağıdakilerden hangisidir?</a:t>
            </a:r>
          </a:p>
          <a:p>
            <a:pPr marL="0" indent="0">
              <a:buNone/>
            </a:pPr>
            <a:r>
              <a:rPr lang="tr-TR" dirty="0" smtClean="0"/>
              <a:t> A)2,7		B)2,5,7		C)3,7		D)3,7,11		</a:t>
            </a:r>
            <a:r>
              <a:rPr lang="tr-TR" dirty="0" smtClean="0">
                <a:solidFill>
                  <a:srgbClr val="FF0000"/>
                </a:solidFill>
              </a:rPr>
              <a:t>E)7,11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9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4) (a+3b) ve (a-2b) aralarında asal sayılardır.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Olduğuna göre, (a-b)’</a:t>
            </a:r>
            <a:r>
              <a:rPr lang="tr-TR" dirty="0" err="1" smtClean="0"/>
              <a:t>nin</a:t>
            </a:r>
            <a:r>
              <a:rPr lang="tr-TR" dirty="0" smtClean="0"/>
              <a:t> değeri aşağıdakilerden hangisidir?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A)2</a:t>
            </a:r>
            <a:r>
              <a:rPr lang="tr-TR" dirty="0" smtClean="0"/>
              <a:t>		B)3		C)5		D)7		E)11</a:t>
            </a:r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659584"/>
              </p:ext>
            </p:extLst>
          </p:nvPr>
        </p:nvGraphicFramePr>
        <p:xfrm>
          <a:off x="2843807" y="980728"/>
          <a:ext cx="2023193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850680" imgH="393480" progId="Equation.DSMT4">
                  <p:embed/>
                </p:oleObj>
              </mc:Choice>
              <mc:Fallback>
                <p:oleObj name="Equation" r:id="rId3" imgW="850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7" y="980728"/>
                        <a:ext cx="2023193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837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5) A=16.18.64.125 sayısı kaç basamaklıdır?</a:t>
            </a:r>
          </a:p>
          <a:p>
            <a:pPr marL="0" indent="0">
              <a:buNone/>
            </a:pPr>
            <a:r>
              <a:rPr lang="tr-TR" dirty="0" smtClean="0"/>
              <a:t> A)2		B)3		C)5</a:t>
            </a:r>
            <a:r>
              <a:rPr lang="tr-TR" smtClean="0"/>
              <a:t>	</a:t>
            </a:r>
            <a:r>
              <a:rPr lang="tr-TR" smtClean="0"/>
              <a:t>       </a:t>
            </a:r>
            <a:r>
              <a:rPr lang="tr-TR" smtClean="0">
                <a:solidFill>
                  <a:srgbClr val="FF0000"/>
                </a:solidFill>
              </a:rPr>
              <a:t>D)7</a:t>
            </a:r>
            <a:r>
              <a:rPr lang="tr-TR" smtClean="0"/>
              <a:t>	</a:t>
            </a:r>
            <a:r>
              <a:rPr lang="tr-TR" smtClean="0"/>
              <a:t>     E)11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82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6) 240 sayısının pozitif tamsayı bölenlerinin toplamı kaçtır?</a:t>
            </a:r>
          </a:p>
          <a:p>
            <a:pPr marL="0" indent="0">
              <a:buNone/>
            </a:pPr>
            <a:r>
              <a:rPr lang="tr-TR" dirty="0" smtClean="0"/>
              <a:t>	 A)49			B)98		C)186			D)372		</a:t>
            </a:r>
            <a:r>
              <a:rPr lang="tr-TR" dirty="0" smtClean="0">
                <a:solidFill>
                  <a:srgbClr val="FF0000"/>
                </a:solidFill>
              </a:rPr>
              <a:t>E)744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271</Words>
  <Application>Microsoft Office PowerPoint</Application>
  <PresentationFormat>Ekran Gösterisi (4:3)</PresentationFormat>
  <Paragraphs>40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8" baseType="lpstr">
      <vt:lpstr>Ofis Teması</vt:lpstr>
      <vt:lpstr>Equation</vt:lpstr>
      <vt:lpstr>ASAL SAYILAR VE ARALARINDA ASAL SAYILAR</vt:lpstr>
      <vt:lpstr>ASAL SAYILAR</vt:lpstr>
      <vt:lpstr>ARALARINDA ASAL SAYILAR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SAYI KÜMELERİ VE  BASAMAK KAVRAMI</dc:title>
  <dc:creator>Bülent Cemal Altunkılıç</dc:creator>
  <cp:lastModifiedBy>Bülent Cemal Altunkılıç</cp:lastModifiedBy>
  <cp:revision>18</cp:revision>
  <dcterms:created xsi:type="dcterms:W3CDTF">2021-10-03T18:29:24Z</dcterms:created>
  <dcterms:modified xsi:type="dcterms:W3CDTF">2021-10-25T18:18:26Z</dcterms:modified>
</cp:coreProperties>
</file>